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IBM Plex Sans" charset="1" panose="020B0503050203000203"/>
      <p:regular r:id="rId14"/>
    </p:embeddedFont>
    <p:embeddedFont>
      <p:font typeface="IBM Plex Sans Bold" charset="1" panose="020B08030502030002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xdr-ThV0.mp4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svg>
</file>

<file path=ppt/media/image20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jpeg" Type="http://schemas.openxmlformats.org/officeDocument/2006/relationships/image"/><Relationship Id="rId7" Target="../media/VAGxdr-ThV0.mp4" Type="http://schemas.openxmlformats.org/officeDocument/2006/relationships/video"/><Relationship Id="rId8" Target="../media/VAGxdr-ThV0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85696" y="666750"/>
            <a:ext cx="3567354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39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Team Optimizer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3183557" y="3693911"/>
            <a:ext cx="12164658" cy="2899179"/>
            <a:chOff x="0" y="0"/>
            <a:chExt cx="16219543" cy="386557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3029065"/>
              <a:ext cx="16219543" cy="8365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20"/>
                </a:lnSpc>
              </a:pPr>
              <a:r>
                <a:rPr lang="en-US" sz="38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Diagnosis and Prescription, Simplified !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38092"/>
              <a:ext cx="16219543" cy="24001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027"/>
                </a:lnSpc>
              </a:pPr>
              <a:r>
                <a:rPr lang="en-US" sz="13027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   MediBot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827211">
            <a:off x="14295600" y="-2005524"/>
            <a:ext cx="7984799" cy="6068448"/>
          </a:xfrm>
          <a:custGeom>
            <a:avLst/>
            <a:gdLst/>
            <a:ahLst/>
            <a:cxnLst/>
            <a:rect r="r" b="b" t="t" l="l"/>
            <a:pathLst>
              <a:path h="6068448" w="7984799">
                <a:moveTo>
                  <a:pt x="0" y="0"/>
                </a:moveTo>
                <a:lnTo>
                  <a:pt x="7984800" y="0"/>
                </a:lnTo>
                <a:lnTo>
                  <a:pt x="7984800" y="6068448"/>
                </a:lnTo>
                <a:lnTo>
                  <a:pt x="0" y="6068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6422757">
            <a:off x="-3518081" y="6224076"/>
            <a:ext cx="7984799" cy="6068448"/>
          </a:xfrm>
          <a:custGeom>
            <a:avLst/>
            <a:gdLst/>
            <a:ahLst/>
            <a:cxnLst/>
            <a:rect r="r" b="b" t="t" l="l"/>
            <a:pathLst>
              <a:path h="6068448" w="7984799">
                <a:moveTo>
                  <a:pt x="0" y="0"/>
                </a:moveTo>
                <a:lnTo>
                  <a:pt x="7984800" y="0"/>
                </a:lnTo>
                <a:lnTo>
                  <a:pt x="7984800" y="6068448"/>
                </a:lnTo>
                <a:lnTo>
                  <a:pt x="0" y="6068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5176609" y="4064802"/>
            <a:ext cx="1495879" cy="149587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80975"/>
            <a:ext cx="18288000" cy="1362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7"/>
              </a:lnSpc>
            </a:pPr>
            <a:r>
              <a:rPr lang="en-US" sz="10127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Background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827211">
            <a:off x="14880650" y="-2262662"/>
            <a:ext cx="7984799" cy="6068448"/>
          </a:xfrm>
          <a:custGeom>
            <a:avLst/>
            <a:gdLst/>
            <a:ahLst/>
            <a:cxnLst/>
            <a:rect r="r" b="b" t="t" l="l"/>
            <a:pathLst>
              <a:path h="6068448" w="7984799">
                <a:moveTo>
                  <a:pt x="0" y="0"/>
                </a:moveTo>
                <a:lnTo>
                  <a:pt x="7984800" y="0"/>
                </a:lnTo>
                <a:lnTo>
                  <a:pt x="7984800" y="6068448"/>
                </a:lnTo>
                <a:lnTo>
                  <a:pt x="0" y="6068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422757">
            <a:off x="-3323064" y="6227844"/>
            <a:ext cx="7984799" cy="6068448"/>
          </a:xfrm>
          <a:custGeom>
            <a:avLst/>
            <a:gdLst/>
            <a:ahLst/>
            <a:cxnLst/>
            <a:rect r="r" b="b" t="t" l="l"/>
            <a:pathLst>
              <a:path h="6068448" w="7984799">
                <a:moveTo>
                  <a:pt x="0" y="0"/>
                </a:moveTo>
                <a:lnTo>
                  <a:pt x="7984799" y="0"/>
                </a:lnTo>
                <a:lnTo>
                  <a:pt x="7984799" y="6068448"/>
                </a:lnTo>
                <a:lnTo>
                  <a:pt x="0" y="6068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01064" y="2585977"/>
            <a:ext cx="14885871" cy="5631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3756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Many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patients experience delays and errors in diagnosis and prescription, especially in regions lacking expert medical professionals.</a:t>
            </a:r>
          </a:p>
          <a:p>
            <a:pPr algn="l">
              <a:lnSpc>
                <a:spcPts val="3816"/>
              </a:lnSpc>
            </a:pPr>
          </a:p>
          <a:p>
            <a:pPr algn="l" marL="633756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Symptoms can overlap across diseases, making accurate and rapid identification challenging.</a:t>
            </a:r>
          </a:p>
          <a:p>
            <a:pPr algn="l">
              <a:lnSpc>
                <a:spcPts val="3816"/>
              </a:lnSpc>
            </a:pPr>
          </a:p>
          <a:p>
            <a:pPr algn="l" marL="633756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Determining proper medications and dosages requires expertise, up-to-date guidelines, and patient-specific factors.</a:t>
            </a:r>
          </a:p>
          <a:p>
            <a:pPr algn="l">
              <a:lnSpc>
                <a:spcPts val="3816"/>
              </a:lnSpc>
            </a:pPr>
          </a:p>
          <a:p>
            <a:pPr algn="l" marL="633756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AI advancements in healthcare now allow analysis of symptoms, disease prediction, and personalized treatment recommendations.</a:t>
            </a:r>
          </a:p>
          <a:p>
            <a:pPr algn="l">
              <a:lnSpc>
                <a:spcPts val="3077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4172784" y="184784"/>
            <a:ext cx="838559" cy="1173556"/>
          </a:xfrm>
          <a:custGeom>
            <a:avLst/>
            <a:gdLst/>
            <a:ahLst/>
            <a:cxnLst/>
            <a:rect r="r" b="b" t="t" l="l"/>
            <a:pathLst>
              <a:path h="1173556" w="838559">
                <a:moveTo>
                  <a:pt x="0" y="0"/>
                </a:moveTo>
                <a:lnTo>
                  <a:pt x="838559" y="0"/>
                </a:lnTo>
                <a:lnTo>
                  <a:pt x="838559" y="1173556"/>
                </a:lnTo>
                <a:lnTo>
                  <a:pt x="0" y="11735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80975"/>
            <a:ext cx="18288000" cy="1362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7"/>
              </a:lnSpc>
            </a:pPr>
            <a:r>
              <a:rPr lang="en-US" sz="10127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 Statement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827211">
            <a:off x="14880650" y="-2262662"/>
            <a:ext cx="7984799" cy="6068448"/>
          </a:xfrm>
          <a:custGeom>
            <a:avLst/>
            <a:gdLst/>
            <a:ahLst/>
            <a:cxnLst/>
            <a:rect r="r" b="b" t="t" l="l"/>
            <a:pathLst>
              <a:path h="6068448" w="7984799">
                <a:moveTo>
                  <a:pt x="0" y="0"/>
                </a:moveTo>
                <a:lnTo>
                  <a:pt x="7984800" y="0"/>
                </a:lnTo>
                <a:lnTo>
                  <a:pt x="7984800" y="6068448"/>
                </a:lnTo>
                <a:lnTo>
                  <a:pt x="0" y="6068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422757">
            <a:off x="-3323064" y="6227844"/>
            <a:ext cx="7984799" cy="6068448"/>
          </a:xfrm>
          <a:custGeom>
            <a:avLst/>
            <a:gdLst/>
            <a:ahLst/>
            <a:cxnLst/>
            <a:rect r="r" b="b" t="t" l="l"/>
            <a:pathLst>
              <a:path h="6068448" w="7984799">
                <a:moveTo>
                  <a:pt x="0" y="0"/>
                </a:moveTo>
                <a:lnTo>
                  <a:pt x="7984799" y="0"/>
                </a:lnTo>
                <a:lnTo>
                  <a:pt x="7984799" y="6068448"/>
                </a:lnTo>
                <a:lnTo>
                  <a:pt x="0" y="6068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91098" y="2512846"/>
            <a:ext cx="14885871" cy="5220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3757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P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atients often face delays and errors in disease diagnosis and medication prescription.</a:t>
            </a:r>
          </a:p>
          <a:p>
            <a:pPr algn="l">
              <a:lnSpc>
                <a:spcPts val="3816"/>
              </a:lnSpc>
            </a:pPr>
          </a:p>
          <a:p>
            <a:pPr algn="l" marL="633757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Co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mplexity and overlap of symptoms make rapid and accurate identification challenging.</a:t>
            </a:r>
          </a:p>
          <a:p>
            <a:pPr algn="l">
              <a:lnSpc>
                <a:spcPts val="3816"/>
              </a:lnSpc>
            </a:pPr>
          </a:p>
          <a:p>
            <a:pPr algn="l" marL="633757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Determining correct medications and dosages requires expertise and patient-specific data.</a:t>
            </a:r>
          </a:p>
          <a:p>
            <a:pPr algn="l">
              <a:lnSpc>
                <a:spcPts val="3816"/>
              </a:lnSpc>
            </a:pPr>
          </a:p>
          <a:p>
            <a:pPr algn="l" marL="634746" indent="-317373" lvl="1">
              <a:lnSpc>
                <a:spcPts val="3822"/>
              </a:lnSpc>
              <a:buFont typeface="Arial"/>
              <a:buChar char="•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Goal: Build an AI assistant that predicts diseases from symptoms and recommends safe, guideline-based medications.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091098" y="273117"/>
            <a:ext cx="1000528" cy="996890"/>
          </a:xfrm>
          <a:custGeom>
            <a:avLst/>
            <a:gdLst/>
            <a:ahLst/>
            <a:cxnLst/>
            <a:rect r="r" b="b" t="t" l="l"/>
            <a:pathLst>
              <a:path h="996890" w="1000528">
                <a:moveTo>
                  <a:pt x="0" y="0"/>
                </a:moveTo>
                <a:lnTo>
                  <a:pt x="1000528" y="0"/>
                </a:lnTo>
                <a:lnTo>
                  <a:pt x="1000528" y="996890"/>
                </a:lnTo>
                <a:lnTo>
                  <a:pt x="0" y="9968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80975"/>
            <a:ext cx="18288000" cy="1362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7"/>
              </a:lnSpc>
            </a:pPr>
            <a:r>
              <a:rPr lang="en-US" sz="10127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Methodology &amp; Approach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827211">
            <a:off x="14880650" y="-2262662"/>
            <a:ext cx="7984799" cy="6068448"/>
          </a:xfrm>
          <a:custGeom>
            <a:avLst/>
            <a:gdLst/>
            <a:ahLst/>
            <a:cxnLst/>
            <a:rect r="r" b="b" t="t" l="l"/>
            <a:pathLst>
              <a:path h="6068448" w="7984799">
                <a:moveTo>
                  <a:pt x="0" y="0"/>
                </a:moveTo>
                <a:lnTo>
                  <a:pt x="7984800" y="0"/>
                </a:lnTo>
                <a:lnTo>
                  <a:pt x="7984800" y="6068448"/>
                </a:lnTo>
                <a:lnTo>
                  <a:pt x="0" y="6068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422757">
            <a:off x="-3323064" y="6227844"/>
            <a:ext cx="7984799" cy="6068448"/>
          </a:xfrm>
          <a:custGeom>
            <a:avLst/>
            <a:gdLst/>
            <a:ahLst/>
            <a:cxnLst/>
            <a:rect r="r" b="b" t="t" l="l"/>
            <a:pathLst>
              <a:path h="6068448" w="7984799">
                <a:moveTo>
                  <a:pt x="0" y="0"/>
                </a:moveTo>
                <a:lnTo>
                  <a:pt x="7984799" y="0"/>
                </a:lnTo>
                <a:lnTo>
                  <a:pt x="7984799" y="6068448"/>
                </a:lnTo>
                <a:lnTo>
                  <a:pt x="0" y="6068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6081" y="2585977"/>
            <a:ext cx="15202773" cy="6567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3757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Sym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ptom Input: Users provide structured or unstructured symptoms.</a:t>
            </a:r>
          </a:p>
          <a:p>
            <a:pPr algn="l">
              <a:lnSpc>
                <a:spcPts val="3816"/>
              </a:lnSpc>
            </a:pPr>
          </a:p>
          <a:p>
            <a:pPr algn="l" marL="633757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Preprocessing: AI cleans and encodes inputs for analysis.</a:t>
            </a:r>
          </a:p>
          <a:p>
            <a:pPr algn="l">
              <a:lnSpc>
                <a:spcPts val="3816"/>
              </a:lnSpc>
            </a:pPr>
          </a:p>
          <a:p>
            <a:pPr algn="l" marL="633757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Disease Prediction: AI/ML model identifies the most probable disease(s).</a:t>
            </a:r>
          </a:p>
          <a:p>
            <a:pPr algn="l">
              <a:lnSpc>
                <a:spcPts val="3816"/>
              </a:lnSpc>
            </a:pPr>
          </a:p>
          <a:p>
            <a:pPr algn="l" marL="633757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Medication Recommendation: Suggests first-line medications with dosage, route, frequency, and duration.</a:t>
            </a:r>
          </a:p>
          <a:p>
            <a:pPr algn="l">
              <a:lnSpc>
                <a:spcPts val="3816"/>
              </a:lnSpc>
            </a:pPr>
          </a:p>
          <a:p>
            <a:pPr algn="l" marL="633757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Safety Checks: Provi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des 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p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re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uti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ons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,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n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ra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n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dic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tion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</a:t>
            </a: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lags uncertain cases for human review.</a:t>
            </a:r>
          </a:p>
          <a:p>
            <a:pPr algn="l">
              <a:lnSpc>
                <a:spcPts val="3816"/>
              </a:lnSpc>
            </a:pPr>
          </a:p>
          <a:p>
            <a:pPr algn="l" marL="633757" indent="-316878" lvl="1">
              <a:lnSpc>
                <a:spcPts val="3816"/>
              </a:lnSpc>
              <a:buFont typeface="Arial"/>
              <a:buChar char="•"/>
            </a:pPr>
            <a:r>
              <a:rPr lang="en-US" sz="2935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Feedback Loop: Incorporates user or clinician feedback for continuous improvement.</a:t>
            </a:r>
          </a:p>
          <a:p>
            <a:pPr algn="l">
              <a:lnSpc>
                <a:spcPts val="3077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585416" y="214927"/>
            <a:ext cx="886568" cy="1113270"/>
          </a:xfrm>
          <a:custGeom>
            <a:avLst/>
            <a:gdLst/>
            <a:ahLst/>
            <a:cxnLst/>
            <a:rect r="r" b="b" t="t" l="l"/>
            <a:pathLst>
              <a:path h="1113270" w="886568">
                <a:moveTo>
                  <a:pt x="0" y="0"/>
                </a:moveTo>
                <a:lnTo>
                  <a:pt x="886568" y="0"/>
                </a:lnTo>
                <a:lnTo>
                  <a:pt x="886568" y="1113270"/>
                </a:lnTo>
                <a:lnTo>
                  <a:pt x="0" y="11132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80734" y="-3643688"/>
            <a:ext cx="13055029" cy="9542040"/>
          </a:xfrm>
          <a:custGeom>
            <a:avLst/>
            <a:gdLst/>
            <a:ahLst/>
            <a:cxnLst/>
            <a:rect r="r" b="b" t="t" l="l"/>
            <a:pathLst>
              <a:path h="9542040" w="13055029">
                <a:moveTo>
                  <a:pt x="0" y="0"/>
                </a:moveTo>
                <a:lnTo>
                  <a:pt x="13055029" y="0"/>
                </a:lnTo>
                <a:lnTo>
                  <a:pt x="13055029" y="9542040"/>
                </a:lnTo>
                <a:lnTo>
                  <a:pt x="0" y="9542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28700" y="2155266"/>
          <a:ext cx="16230600" cy="6210322"/>
        </p:xfrm>
        <a:graphic>
          <a:graphicData uri="http://schemas.openxmlformats.org/drawingml/2006/table">
            <a:tbl>
              <a:tblPr/>
              <a:tblGrid>
                <a:gridCol w="4057650"/>
                <a:gridCol w="4057650"/>
                <a:gridCol w="4057650"/>
                <a:gridCol w="4057650"/>
              </a:tblGrid>
              <a:tr h="15454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IBM Plex Sans Bold"/>
                          <a:ea typeface="IBM Plex Sans Bold"/>
                          <a:cs typeface="IBM Plex Sans Bold"/>
                          <a:sym typeface="IBM Plex Sans Bold"/>
                        </a:rPr>
                        <a:t>AI &amp; ML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5A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IBM Plex Sans Bold"/>
                          <a:ea typeface="IBM Plex Sans Bold"/>
                          <a:cs typeface="IBM Plex Sans Bold"/>
                          <a:sym typeface="IBM Plex Sans Bold"/>
                        </a:rPr>
                        <a:t>Data Sources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5A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IBM Plex Sans Bold"/>
                          <a:ea typeface="IBM Plex Sans Bold"/>
                          <a:cs typeface="IBM Plex Sans Bold"/>
                          <a:sym typeface="IBM Plex Sans Bold"/>
                        </a:rPr>
                        <a:t>Backend &amp; Deployment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5A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IBM Plex Sans Bold"/>
                          <a:ea typeface="IBM Plex Sans Bold"/>
                          <a:cs typeface="IBM Plex Sans Bold"/>
                          <a:sym typeface="IBM Plex Sans Bold"/>
                        </a:rPr>
                        <a:t>Frontend / Interface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5A8"/>
                    </a:solidFill>
                  </a:tcPr>
                </a:tc>
              </a:tr>
              <a:tr h="84902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</a:tr>
              <a:tr h="3815875">
                <a:tc>
                  <a:txBody>
                    <a:bodyPr anchor="t" rtlCol="false"/>
                    <a:lstStyle/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Python, TensorFlow / PyTorch, scikit-learn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Natural Language Processing for symptom analysis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Medical guidelines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Symptom-disease databases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FastAPI / Flask for API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Cloud deployment (Render)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Web or mobile application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Simple and user-friendly UI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name="Group 4" id="4"/>
          <p:cNvGrpSpPr/>
          <p:nvPr/>
        </p:nvGrpSpPr>
        <p:grpSpPr>
          <a:xfrm rot="0">
            <a:off x="14125158" y="8774301"/>
            <a:ext cx="3134142" cy="483999"/>
            <a:chOff x="0" y="0"/>
            <a:chExt cx="4178856" cy="645332"/>
          </a:xfrm>
        </p:grpSpPr>
        <p:sp>
          <p:nvSpPr>
            <p:cNvPr name="AutoShape 5" id="5"/>
            <p:cNvSpPr/>
            <p:nvPr/>
          </p:nvSpPr>
          <p:spPr>
            <a:xfrm rot="0">
              <a:off x="0" y="0"/>
              <a:ext cx="4178856" cy="645332"/>
            </a:xfrm>
            <a:prstGeom prst="rect">
              <a:avLst/>
            </a:prstGeom>
            <a:solidFill>
              <a:srgbClr val="9600F2"/>
            </a:solidFill>
          </p:spPr>
        </p:sp>
        <p:sp>
          <p:nvSpPr>
            <p:cNvPr name="TextBox 6" id="6"/>
            <p:cNvSpPr txBox="true"/>
            <p:nvPr/>
          </p:nvSpPr>
          <p:spPr>
            <a:xfrm rot="0">
              <a:off x="291683" y="126018"/>
              <a:ext cx="3716088" cy="364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b="true" sz="1700" u="none">
                  <a:solidFill>
                    <a:srgbClr val="FFFFFF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BACK TO AGENDA PAGE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5498815" y="7073210"/>
            <a:ext cx="13055029" cy="9542040"/>
          </a:xfrm>
          <a:custGeom>
            <a:avLst/>
            <a:gdLst/>
            <a:ahLst/>
            <a:cxnLst/>
            <a:rect r="r" b="b" t="t" l="l"/>
            <a:pathLst>
              <a:path h="9542040" w="13055029">
                <a:moveTo>
                  <a:pt x="0" y="0"/>
                </a:moveTo>
                <a:lnTo>
                  <a:pt x="13055030" y="0"/>
                </a:lnTo>
                <a:lnTo>
                  <a:pt x="13055030" y="9542040"/>
                </a:lnTo>
                <a:lnTo>
                  <a:pt x="0" y="9542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180975"/>
            <a:ext cx="18288000" cy="1362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7"/>
              </a:lnSpc>
            </a:pPr>
            <a:r>
              <a:rPr lang="en-US" sz="10127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Tech Stack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4503406" y="244117"/>
            <a:ext cx="1054890" cy="1054890"/>
          </a:xfrm>
          <a:custGeom>
            <a:avLst/>
            <a:gdLst/>
            <a:ahLst/>
            <a:cxnLst/>
            <a:rect r="r" b="b" t="t" l="l"/>
            <a:pathLst>
              <a:path h="1054890" w="1054890">
                <a:moveTo>
                  <a:pt x="0" y="0"/>
                </a:moveTo>
                <a:lnTo>
                  <a:pt x="1054890" y="0"/>
                </a:lnTo>
                <a:lnTo>
                  <a:pt x="1054890" y="1054890"/>
                </a:lnTo>
                <a:lnTo>
                  <a:pt x="0" y="10548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7962901" cy="10287000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833683" y="350699"/>
            <a:ext cx="5590555" cy="3886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</a:t>
            </a:r>
            <a:r>
              <a:rPr lang="en-US" sz="8500" u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esults &amp; Future </a:t>
            </a:r>
            <a:r>
              <a:rPr lang="en-US" sz="8500" u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</a:t>
            </a:r>
            <a:r>
              <a:rPr lang="en-US" sz="8500" u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cope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694740" y="575420"/>
            <a:ext cx="10325112" cy="9506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34746" indent="-317373" lvl="1">
              <a:lnSpc>
                <a:spcPts val="3822"/>
              </a:lnSpc>
              <a:buFont typeface="Arial"/>
              <a:buChar char="•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Results / Expected Outcomes:</a:t>
            </a:r>
          </a:p>
          <a:p>
            <a:pPr algn="just" marL="1269492" indent="-423164" lvl="2">
              <a:lnSpc>
                <a:spcPts val="3822"/>
              </a:lnSpc>
              <a:buFont typeface="Arial"/>
              <a:buChar char="⚬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Faster and m</a:t>
            </a: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ore accurate disease diagnosis.</a:t>
            </a:r>
          </a:p>
          <a:p>
            <a:pPr algn="just" marL="1269492" indent="-423164" lvl="2">
              <a:lnSpc>
                <a:spcPts val="3822"/>
              </a:lnSpc>
              <a:spcBef>
                <a:spcPct val="0"/>
              </a:spcBef>
              <a:buFont typeface="Arial"/>
              <a:buChar char="⚬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Reduced errors in medication prescription.</a:t>
            </a:r>
          </a:p>
          <a:p>
            <a:pPr algn="just" marL="1269492" indent="-423164" lvl="2">
              <a:lnSpc>
                <a:spcPts val="3822"/>
              </a:lnSpc>
              <a:spcBef>
                <a:spcPct val="0"/>
              </a:spcBef>
              <a:buFont typeface="Arial"/>
              <a:buChar char="⚬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Improved accessibility to medical guidance, especially in regions with limited healthcare professionals.</a:t>
            </a:r>
          </a:p>
          <a:p>
            <a:pPr algn="just" marL="1269492" indent="-423164" lvl="2">
              <a:lnSpc>
                <a:spcPts val="3822"/>
              </a:lnSpc>
              <a:spcBef>
                <a:spcPct val="0"/>
              </a:spcBef>
              <a:buFont typeface="Arial"/>
              <a:buChar char="⚬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Enhanced patient satisfaction and confidence in treatment.</a:t>
            </a:r>
          </a:p>
          <a:p>
            <a:pPr algn="just">
              <a:lnSpc>
                <a:spcPts val="3822"/>
              </a:lnSpc>
              <a:spcBef>
                <a:spcPct val="0"/>
              </a:spcBef>
            </a:pPr>
          </a:p>
          <a:p>
            <a:pPr algn="just" marL="634746" indent="-317373" lvl="1">
              <a:lnSpc>
                <a:spcPts val="3822"/>
              </a:lnSpc>
              <a:buFont typeface="Arial"/>
              <a:buChar char="•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Future Scope:</a:t>
            </a:r>
          </a:p>
          <a:p>
            <a:pPr algn="just">
              <a:lnSpc>
                <a:spcPts val="3822"/>
              </a:lnSpc>
              <a:spcBef>
                <a:spcPct val="0"/>
              </a:spcBef>
            </a:pPr>
          </a:p>
          <a:p>
            <a:pPr algn="just" marL="1269492" indent="-423164" lvl="2">
              <a:lnSpc>
                <a:spcPts val="3822"/>
              </a:lnSpc>
              <a:spcBef>
                <a:spcPct val="0"/>
              </a:spcBef>
              <a:buFont typeface="Arial"/>
              <a:buChar char="⚬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Integration with Electronic Health Records (EHR) for seamless patient data access.</a:t>
            </a:r>
          </a:p>
          <a:p>
            <a:pPr algn="just" marL="1269492" indent="-423164" lvl="2">
              <a:lnSpc>
                <a:spcPts val="3822"/>
              </a:lnSpc>
              <a:spcBef>
                <a:spcPct val="0"/>
              </a:spcBef>
              <a:buFont typeface="Arial"/>
              <a:buChar char="⚬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Support for multimodal inputs like lab results or medical images.</a:t>
            </a:r>
          </a:p>
          <a:p>
            <a:pPr algn="just" marL="1269492" indent="-423164" lvl="2">
              <a:lnSpc>
                <a:spcPts val="3822"/>
              </a:lnSpc>
              <a:spcBef>
                <a:spcPct val="0"/>
              </a:spcBef>
              <a:buFont typeface="Arial"/>
              <a:buChar char="⚬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Personalized dosing using patient-specific parameters (age, weight, allergies).</a:t>
            </a:r>
          </a:p>
          <a:p>
            <a:pPr algn="just" marL="1269492" indent="-423164" lvl="2">
              <a:lnSpc>
                <a:spcPts val="3822"/>
              </a:lnSpc>
              <a:spcBef>
                <a:spcPct val="0"/>
              </a:spcBef>
              <a:buFont typeface="Arial"/>
              <a:buChar char="⚬"/>
            </a:pPr>
            <a:r>
              <a:rPr lang="en-US" sz="294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Continuous improvement via feedback-driven AI learning.</a:t>
            </a:r>
          </a:p>
          <a:p>
            <a:pPr algn="just">
              <a:lnSpc>
                <a:spcPts val="382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57953" y="-3715579"/>
            <a:ext cx="11277931" cy="8222637"/>
          </a:xfrm>
          <a:custGeom>
            <a:avLst/>
            <a:gdLst/>
            <a:ahLst/>
            <a:cxnLst/>
            <a:rect r="r" b="b" t="t" l="l"/>
            <a:pathLst>
              <a:path h="8222637" w="11277931">
                <a:moveTo>
                  <a:pt x="0" y="0"/>
                </a:moveTo>
                <a:lnTo>
                  <a:pt x="11277931" y="0"/>
                </a:lnTo>
                <a:lnTo>
                  <a:pt x="11277931" y="8222637"/>
                </a:lnTo>
                <a:lnTo>
                  <a:pt x="0" y="82226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0"/>
            <a:ext cx="18288000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Demo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6150463" y="147449"/>
            <a:ext cx="1173556" cy="1147951"/>
          </a:xfrm>
          <a:custGeom>
            <a:avLst/>
            <a:gdLst/>
            <a:ahLst/>
            <a:cxnLst/>
            <a:rect r="r" b="b" t="t" l="l"/>
            <a:pathLst>
              <a:path h="1147951" w="1173556">
                <a:moveTo>
                  <a:pt x="0" y="0"/>
                </a:moveTo>
                <a:lnTo>
                  <a:pt x="1173556" y="0"/>
                </a:lnTo>
                <a:lnTo>
                  <a:pt x="1173556" y="1147951"/>
                </a:lnTo>
                <a:lnTo>
                  <a:pt x="0" y="11479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2108155" y="1686881"/>
            <a:ext cx="9749797" cy="5484261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0" y="7656918"/>
            <a:ext cx="15437290" cy="95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2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Github Link : https://github.com/Bedantaroy9/MediAssist</a:t>
            </a:r>
          </a:p>
          <a:p>
            <a:pPr algn="just">
              <a:lnSpc>
                <a:spcPts val="2499"/>
              </a:lnSpc>
            </a:pPr>
          </a:p>
          <a:p>
            <a:pPr algn="just" marL="539749" indent="-269875" lvl="1">
              <a:lnSpc>
                <a:spcPts val="2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Live Link : https://mediassist-0c8y.onrender.com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8658" y="9097280"/>
            <a:ext cx="17850684" cy="118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⚠️ Note: </a:t>
            </a:r>
            <a:r>
              <a:rPr lang="en-US" sz="24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app is hosted </a:t>
            </a:r>
            <a:r>
              <a:rPr lang="en-US" sz="24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on Render. If it has been inactive for a while, it may take 30–60 seconds to wake up when you first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open it. Please wait patiently while the service starts. </a:t>
            </a:r>
          </a:p>
          <a:p>
            <a:pPr algn="ctr">
              <a:lnSpc>
                <a:spcPts val="1928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0"/>
            <a:ext cx="18288000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</a:t>
            </a:r>
            <a:r>
              <a:rPr lang="en-US" sz="8500" u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onclus</a:t>
            </a:r>
            <a:r>
              <a:rPr lang="en-US" sz="8500" u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io</a:t>
            </a:r>
            <a:r>
              <a:rPr lang="en-US" sz="8500" u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63853"/>
            <a:ext cx="15644976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8" indent="-323849" lvl="1">
              <a:lnSpc>
                <a:spcPts val="38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Medibot p</a:t>
            </a: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rovides fast, accurate, and safe disease diagnosis and medication guidance.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808367"/>
            <a:ext cx="15644976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8" indent="-323849" lvl="1">
              <a:lnSpc>
                <a:spcPts val="38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reduces errors, imp</a:t>
            </a: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roves patient care, and increases accessibility to medical support.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676775"/>
            <a:ext cx="15376828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8" indent="-323849" lvl="1">
              <a:lnSpc>
                <a:spcPts val="38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Emphasiz</a:t>
            </a: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es patient safety, regulatory compliance, and explainable AI predictions.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456317"/>
            <a:ext cx="15376828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8" indent="-323849" lvl="1">
              <a:lnSpc>
                <a:spcPts val="38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Future-ready:</a:t>
            </a: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can integrate EHR, multimodal data, and personalized dosing.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619750"/>
            <a:ext cx="1623060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8" indent="-323849" lvl="1">
              <a:lnSpc>
                <a:spcPts val="38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AI as</a:t>
            </a:r>
            <a:r>
              <a:rPr lang="en-US" sz="299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a trusted assistant, not a replacement for doctors.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5341555" y="147436"/>
            <a:ext cx="674902" cy="1000528"/>
          </a:xfrm>
          <a:custGeom>
            <a:avLst/>
            <a:gdLst/>
            <a:ahLst/>
            <a:cxnLst/>
            <a:rect r="r" b="b" t="t" l="l"/>
            <a:pathLst>
              <a:path h="1000528" w="674902">
                <a:moveTo>
                  <a:pt x="0" y="0"/>
                </a:moveTo>
                <a:lnTo>
                  <a:pt x="674902" y="0"/>
                </a:lnTo>
                <a:lnTo>
                  <a:pt x="674902" y="1000528"/>
                </a:lnTo>
                <a:lnTo>
                  <a:pt x="0" y="10005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DAGiMR3ddLw</dc:identifier>
  <dcterms:modified xsi:type="dcterms:W3CDTF">2011-08-01T06:04:30Z</dcterms:modified>
  <cp:revision>1</cp:revision>
  <dc:title>Strategy Deck Business Presentation in Purple White Modular Abstract Style</dc:title>
</cp:coreProperties>
</file>

<file path=docProps/thumbnail.jpeg>
</file>